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2"/>
  </p:notesMasterIdLst>
  <p:handoutMasterIdLst>
    <p:handoutMasterId r:id="rId13"/>
  </p:handoutMasterIdLst>
  <p:sldIdLst>
    <p:sldId id="256" r:id="rId2"/>
    <p:sldId id="264" r:id="rId3"/>
    <p:sldId id="265" r:id="rId4"/>
    <p:sldId id="267" r:id="rId5"/>
    <p:sldId id="268" r:id="rId6"/>
    <p:sldId id="269" r:id="rId7"/>
    <p:sldId id="259" r:id="rId8"/>
    <p:sldId id="263" r:id="rId9"/>
    <p:sldId id="271"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853C89D-ACC6-4C43-A7EA-D4A73EFE2B2E}">
          <p14:sldIdLst>
            <p14:sldId id="256"/>
            <p14:sldId id="264"/>
            <p14:sldId id="265"/>
            <p14:sldId id="267"/>
            <p14:sldId id="268"/>
            <p14:sldId id="269"/>
          </p14:sldIdLst>
        </p14:section>
        <p14:section name="Untitled Section" id="{0EE64CC9-7B60-4371-A2F3-EE344E03EC62}">
          <p14:sldIdLst>
            <p14:sldId id="259"/>
            <p14:sldId id="263"/>
            <p14:sldId id="27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0_3" csCatId="mainScheme" phldr="1"/>
      <dgm:spPr/>
      <dgm:t>
        <a:bodyPr/>
        <a:lstStyle/>
        <a:p>
          <a:endParaRPr lang="en-US"/>
        </a:p>
      </dgm:t>
    </dgm:pt>
    <dgm:pt modelId="{C82A113C-1C12-492A-B537-08ED924B4B7F}">
      <dgm:prSet/>
      <dgm:spPr/>
      <dgm:t>
        <a:bodyPr/>
        <a:lstStyle/>
        <a:p>
          <a:r>
            <a:rPr lang="en-US" b="0" i="0" dirty="0"/>
            <a:t>While holding all other variables constant, addition of a basement to a home increases sale price by 40,450 dollars</a:t>
          </a:r>
          <a:endParaRPr lang="en-US" dirty="0"/>
        </a:p>
      </dgm:t>
    </dgm:pt>
    <dgm:pt modelId="{4F201CF6-D257-4372-98B4-2030EEF02D17}" type="parTrans" cxnId="{583CE724-0F9C-45DE-9F35-C9DDA6AAE9DF}">
      <dgm:prSet/>
      <dgm:spPr/>
      <dgm:t>
        <a:bodyPr/>
        <a:lstStyle/>
        <a:p>
          <a:endParaRPr lang="en-US"/>
        </a:p>
      </dgm:t>
    </dgm:pt>
    <dgm:pt modelId="{E20A9718-A9BD-41EE-BFEB-2601D653C328}" type="sibTrans" cxnId="{583CE724-0F9C-45DE-9F35-C9DDA6AAE9DF}">
      <dgm:prSet/>
      <dgm:spPr/>
      <dgm:t>
        <a:bodyPr/>
        <a:lstStyle/>
        <a:p>
          <a:endParaRPr lang="en-US"/>
        </a:p>
      </dgm:t>
    </dgm:pt>
    <dgm:pt modelId="{932769FC-A9DA-49CC-8632-86C0258839FC}">
      <dgm:prSet/>
      <dgm:spPr/>
      <dgm:t>
        <a:bodyPr/>
        <a:lstStyle/>
        <a:p>
          <a:r>
            <a:rPr lang="en-US" b="0" i="0" dirty="0"/>
            <a:t>While holding all other variables constant, the addition of a bathroom increases sale price by 24,020 dollars</a:t>
          </a:r>
          <a:endParaRPr lang="en-US" dirty="0"/>
        </a:p>
      </dgm:t>
    </dgm:pt>
    <dgm:pt modelId="{070AF0AE-A444-4A7E-9057-20FA31504314}" type="parTrans" cxnId="{F5348D3E-904C-4FAA-B6B6-BA2480C47470}">
      <dgm:prSet/>
      <dgm:spPr/>
      <dgm:t>
        <a:bodyPr/>
        <a:lstStyle/>
        <a:p>
          <a:endParaRPr lang="en-US"/>
        </a:p>
      </dgm:t>
    </dgm:pt>
    <dgm:pt modelId="{5071A40B-0B52-4219-B1C7-15A3E5C45B9A}" type="sibTrans" cxnId="{F5348D3E-904C-4FAA-B6B6-BA2480C47470}">
      <dgm:prSet/>
      <dgm:spPr/>
      <dgm:t>
        <a:bodyPr/>
        <a:lstStyle/>
        <a:p>
          <a:endParaRPr lang="en-US"/>
        </a:p>
      </dgm:t>
    </dgm:pt>
    <dgm:pt modelId="{5B6673C7-84D7-400E-83ED-2520968B9FD1}">
      <dgm:prSet/>
      <dgm:spPr/>
      <dgm:t>
        <a:bodyPr/>
        <a:lstStyle/>
        <a:p>
          <a:r>
            <a:rPr lang="en-US" b="0" i="0"/>
            <a:t>While holding all other variables constant, the addition of one floor level increases sale price by 41,050 dollars</a:t>
          </a:r>
        </a:p>
      </dgm:t>
    </dgm:pt>
    <dgm:pt modelId="{71554F7E-AE6C-4AA7-8D87-14498413C58B}" type="parTrans" cxnId="{4C4DEBF2-648B-4B35-9970-595A313A9D1D}">
      <dgm:prSet/>
      <dgm:spPr/>
      <dgm:t>
        <a:bodyPr/>
        <a:lstStyle/>
        <a:p>
          <a:endParaRPr lang="en-US"/>
        </a:p>
      </dgm:t>
    </dgm:pt>
    <dgm:pt modelId="{C8FAEE30-35AD-4E24-8103-7E86014AB984}" type="sibTrans" cxnId="{4C4DEBF2-648B-4B35-9970-595A313A9D1D}">
      <dgm:prSet/>
      <dgm:spPr/>
      <dgm:t>
        <a:bodyPr/>
        <a:lstStyle/>
        <a:p>
          <a:endParaRPr lang="en-US"/>
        </a:p>
      </dgm:t>
    </dgm:pt>
    <dgm:pt modelId="{62A94149-8A74-4172-8B49-BE6317E1DD94}">
      <dgm:prSet/>
      <dgm:spPr/>
      <dgm:t>
        <a:bodyPr/>
        <a:lstStyle/>
        <a:p>
          <a:r>
            <a:rPr lang="en-US" b="0" i="0"/>
            <a:t>While holding all other variables constant, improving a home's condition from Average to Very Good increases sale price by 42,180 dollars</a:t>
          </a:r>
        </a:p>
      </dgm:t>
    </dgm:pt>
    <dgm:pt modelId="{47914701-FDA4-429B-95AA-491942225D45}" type="parTrans" cxnId="{20030E52-81F0-4B7A-9359-FBC05BFCC6AF}">
      <dgm:prSet/>
      <dgm:spPr/>
      <dgm:t>
        <a:bodyPr/>
        <a:lstStyle/>
        <a:p>
          <a:endParaRPr lang="en-US"/>
        </a:p>
      </dgm:t>
    </dgm:pt>
    <dgm:pt modelId="{7DADD959-F7B8-43BE-A259-ED4CB8A6289B}" type="sibTrans" cxnId="{20030E52-81F0-4B7A-9359-FBC05BFCC6AF}">
      <dgm:prSet/>
      <dgm:spPr/>
      <dgm:t>
        <a:bodyPr/>
        <a:lstStyle/>
        <a:p>
          <a:endParaRPr lang="en-US"/>
        </a:p>
      </dgm:t>
    </dgm:pt>
    <dgm:pt modelId="{D7E90EE8-9C86-42FF-AB79-C921162E0F5F}">
      <dgm:prSet/>
      <dgm:spPr/>
      <dgm:t>
        <a:bodyPr/>
        <a:lstStyle/>
        <a:p>
          <a:r>
            <a:rPr lang="en-US" b="0" i="0"/>
            <a:t>While holding all other variables constant, increasing the sqft_living of a home increases sale price by 63.75 dollars</a:t>
          </a:r>
        </a:p>
      </dgm:t>
    </dgm:pt>
    <dgm:pt modelId="{B775D9B5-20B0-4571-A719-46FBBFC55394}" type="parTrans" cxnId="{19F3ACE5-F561-4E69-B06D-67BC2AECB461}">
      <dgm:prSet/>
      <dgm:spPr/>
      <dgm:t>
        <a:bodyPr/>
        <a:lstStyle/>
        <a:p>
          <a:endParaRPr lang="en-US"/>
        </a:p>
      </dgm:t>
    </dgm:pt>
    <dgm:pt modelId="{2F4D0F10-C608-4B5D-8F91-724BA9D5FD5B}" type="sibTrans" cxnId="{19F3ACE5-F561-4E69-B06D-67BC2AECB461}">
      <dgm:prSet/>
      <dgm:spPr/>
      <dgm:t>
        <a:bodyPr/>
        <a:lstStyle/>
        <a:p>
          <a:endParaRPr lang="en-US"/>
        </a:p>
      </dgm:t>
    </dgm:pt>
    <dgm:pt modelId="{ED10FD2B-945F-4B3A-999D-87DA2C261F19}">
      <dgm:prSet/>
      <dgm:spPr/>
      <dgm:t>
        <a:bodyPr/>
        <a:lstStyle/>
        <a:p>
          <a:r>
            <a:rPr lang="en-US" b="0" i="0"/>
            <a:t>While holding all other variables constant, having a waterfront in a home increases sale price by 10,740 dollars</a:t>
          </a:r>
        </a:p>
      </dgm:t>
    </dgm:pt>
    <dgm:pt modelId="{0339EE93-366A-4E72-9F9E-17315BD7A82B}" type="parTrans" cxnId="{ACF551F7-78C0-490A-8DEE-2284BFC6F1F9}">
      <dgm:prSet/>
      <dgm:spPr/>
      <dgm:t>
        <a:bodyPr/>
        <a:lstStyle/>
        <a:p>
          <a:endParaRPr lang="en-US"/>
        </a:p>
      </dgm:t>
    </dgm:pt>
    <dgm:pt modelId="{81DE8BEC-7FCB-49FA-9049-3D37FA1B5716}" type="sibTrans" cxnId="{ACF551F7-78C0-490A-8DEE-2284BFC6F1F9}">
      <dgm:prSet/>
      <dgm:spPr/>
      <dgm:t>
        <a:bodyPr/>
        <a:lstStyle/>
        <a:p>
          <a:endParaRPr lang="en-US"/>
        </a:p>
      </dgm:t>
    </dgm:pt>
    <dgm:pt modelId="{51E01F2B-5968-4A73-B582-5C48CC81755F}">
      <dgm:prSet/>
      <dgm:spPr/>
      <dgm:t>
        <a:bodyPr/>
        <a:lstStyle/>
        <a:p>
          <a:r>
            <a:rPr lang="en-US" b="0" i="0"/>
            <a:t>While holding all other variables constant, improving a home's grade from Better to High Quality increases sale price by 72,690 dollars</a:t>
          </a:r>
          <a:endParaRPr lang="en-US"/>
        </a:p>
      </dgm:t>
    </dgm:pt>
    <dgm:pt modelId="{8CCAD023-C14B-4217-97E1-1DFCEE1E35CA}" type="parTrans" cxnId="{8B1418DB-1448-455A-9B24-86390255BE08}">
      <dgm:prSet/>
      <dgm:spPr/>
      <dgm:t>
        <a:bodyPr/>
        <a:lstStyle/>
        <a:p>
          <a:endParaRPr lang="en-US"/>
        </a:p>
      </dgm:t>
    </dgm:pt>
    <dgm:pt modelId="{5E45439C-A1EF-4299-944B-4713AA4CDD13}" type="sibTrans" cxnId="{8B1418DB-1448-455A-9B24-86390255BE08}">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10A18AF9-9C55-49A2-B229-1E771A2F2A07}" type="pres">
      <dgm:prSet presAssocID="{932769FC-A9DA-49CC-8632-86C0258839FC}" presName="text_1" presStyleLbl="node1" presStyleIdx="0" presStyleCnt="7" custScaleX="89569" custScaleY="138732">
        <dgm:presLayoutVars>
          <dgm:bulletEnabled val="1"/>
        </dgm:presLayoutVars>
      </dgm:prSet>
      <dgm:spPr/>
    </dgm:pt>
    <dgm:pt modelId="{2D36DA88-2EE3-4411-9C5C-4617F8A4074A}" type="pres">
      <dgm:prSet presAssocID="{932769FC-A9DA-49CC-8632-86C0258839FC}" presName="accent_1" presStyleCnt="0"/>
      <dgm:spPr/>
    </dgm:pt>
    <dgm:pt modelId="{AE46596B-5587-4D5F-BCEE-B29150344465}" type="pres">
      <dgm:prSet presAssocID="{932769FC-A9DA-49CC-8632-86C0258839FC}" presName="accentRepeatNode" presStyleLbl="solidFgAcc1" presStyleIdx="0" presStyleCnt="7" custScaleY="61177" custLinFactNeighborX="-733" custLinFactNeighborY="733"/>
      <dgm:spPr>
        <a:prstGeom prst="irregularSeal1">
          <a:avLst/>
        </a:prstGeom>
      </dgm:spPr>
    </dgm:pt>
    <dgm:pt modelId="{634CF873-4230-4016-9265-038F101AC493}" type="pres">
      <dgm:prSet presAssocID="{51E01F2B-5968-4A73-B582-5C48CC81755F}" presName="text_2" presStyleLbl="node1" presStyleIdx="1" presStyleCnt="7" custScaleX="91762">
        <dgm:presLayoutVars>
          <dgm:bulletEnabled val="1"/>
        </dgm:presLayoutVars>
      </dgm:prSet>
      <dgm:spPr/>
    </dgm:pt>
    <dgm:pt modelId="{7670C066-56DD-4FBF-9347-4A1BF431E83A}" type="pres">
      <dgm:prSet presAssocID="{51E01F2B-5968-4A73-B582-5C48CC81755F}" presName="accent_2" presStyleCnt="0"/>
      <dgm:spPr/>
    </dgm:pt>
    <dgm:pt modelId="{A74D0A57-679A-434C-9608-B5868650D453}" type="pres">
      <dgm:prSet presAssocID="{51E01F2B-5968-4A73-B582-5C48CC81755F}" presName="accentRepeatNode" presStyleLbl="solidFgAcc1" presStyleIdx="1" presStyleCnt="7" custScaleX="89330" custScaleY="85660"/>
      <dgm:spPr>
        <a:prstGeom prst="irregularSeal1">
          <a:avLst/>
        </a:prstGeom>
      </dgm:spPr>
    </dgm:pt>
    <dgm:pt modelId="{8F9E16F5-CBE1-42CB-B2D4-DBD8DA2B89D8}" type="pres">
      <dgm:prSet presAssocID="{D7E90EE8-9C86-42FF-AB79-C921162E0F5F}" presName="text_3" presStyleLbl="node1" presStyleIdx="2" presStyleCnt="7" custScaleX="95215">
        <dgm:presLayoutVars>
          <dgm:bulletEnabled val="1"/>
        </dgm:presLayoutVars>
      </dgm:prSet>
      <dgm:spPr/>
    </dgm:pt>
    <dgm:pt modelId="{62D5BBA1-E44F-478C-936C-A4318168964D}" type="pres">
      <dgm:prSet presAssocID="{D7E90EE8-9C86-42FF-AB79-C921162E0F5F}" presName="accent_3" presStyleCnt="0"/>
      <dgm:spPr/>
    </dgm:pt>
    <dgm:pt modelId="{C9794FEA-FCA0-4814-8CF8-992FC82983C4}" type="pres">
      <dgm:prSet presAssocID="{D7E90EE8-9C86-42FF-AB79-C921162E0F5F}" presName="accentRepeatNode" presStyleLbl="solidFgAcc1" presStyleIdx="2" presStyleCnt="7"/>
      <dgm:spPr>
        <a:prstGeom prst="irregularSeal2">
          <a:avLst/>
        </a:prstGeom>
      </dgm:spPr>
    </dgm:pt>
    <dgm:pt modelId="{4C834210-C059-48C2-8EC8-5E8702EB6E0F}" type="pres">
      <dgm:prSet presAssocID="{ED10FD2B-945F-4B3A-999D-87DA2C261F19}" presName="text_4" presStyleLbl="node1" presStyleIdx="3" presStyleCnt="7">
        <dgm:presLayoutVars>
          <dgm:bulletEnabled val="1"/>
        </dgm:presLayoutVars>
      </dgm:prSet>
      <dgm:spPr/>
    </dgm:pt>
    <dgm:pt modelId="{6DF5C0A9-390F-492B-A0A5-A290EFC5F93F}" type="pres">
      <dgm:prSet presAssocID="{ED10FD2B-945F-4B3A-999D-87DA2C261F19}" presName="accent_4" presStyleCnt="0"/>
      <dgm:spPr/>
    </dgm:pt>
    <dgm:pt modelId="{7CA56CEC-BD8C-4463-A8E9-9F1A22B6D74D}" type="pres">
      <dgm:prSet presAssocID="{ED10FD2B-945F-4B3A-999D-87DA2C261F19}" presName="accentRepeatNode" presStyleLbl="solidFgAcc1" presStyleIdx="3" presStyleCnt="7"/>
      <dgm:spPr>
        <a:prstGeom prst="irregularSeal2">
          <a:avLst/>
        </a:prstGeom>
      </dgm:spPr>
    </dgm:pt>
    <dgm:pt modelId="{AFD063D5-75FD-4491-BC4D-A93CE7CD8169}" type="pres">
      <dgm:prSet presAssocID="{5B6673C7-84D7-400E-83ED-2520968B9FD1}" presName="text_5" presStyleLbl="node1" presStyleIdx="4" presStyleCnt="7">
        <dgm:presLayoutVars>
          <dgm:bulletEnabled val="1"/>
        </dgm:presLayoutVars>
      </dgm:prSet>
      <dgm:spPr/>
    </dgm:pt>
    <dgm:pt modelId="{B5964037-011E-4A2D-B3E4-E53F43CA4D3F}" type="pres">
      <dgm:prSet presAssocID="{5B6673C7-84D7-400E-83ED-2520968B9FD1}" presName="accent_5" presStyleCnt="0"/>
      <dgm:spPr/>
    </dgm:pt>
    <dgm:pt modelId="{A636FA8C-C569-4E9D-A2C4-7877D8731BB8}" type="pres">
      <dgm:prSet presAssocID="{5B6673C7-84D7-400E-83ED-2520968B9FD1}" presName="accentRepeatNode" presStyleLbl="solidFgAcc1" presStyleIdx="4" presStyleCnt="7"/>
      <dgm:spPr>
        <a:prstGeom prst="irregularSeal1">
          <a:avLst/>
        </a:prstGeom>
      </dgm:spPr>
    </dgm:pt>
    <dgm:pt modelId="{393B4F81-3024-4CCC-A39A-6175F1C8F572}" type="pres">
      <dgm:prSet presAssocID="{62A94149-8A74-4172-8B49-BE6317E1DD94}" presName="text_6" presStyleLbl="node1" presStyleIdx="5" presStyleCnt="7">
        <dgm:presLayoutVars>
          <dgm:bulletEnabled val="1"/>
        </dgm:presLayoutVars>
      </dgm:prSet>
      <dgm:spPr/>
    </dgm:pt>
    <dgm:pt modelId="{03559B26-C7E5-45C7-A557-B05E17FDF0FE}" type="pres">
      <dgm:prSet presAssocID="{62A94149-8A74-4172-8B49-BE6317E1DD94}" presName="accent_6" presStyleCnt="0"/>
      <dgm:spPr/>
    </dgm:pt>
    <dgm:pt modelId="{60245FCA-6050-4EFD-B722-B49552724B6C}" type="pres">
      <dgm:prSet presAssocID="{62A94149-8A74-4172-8B49-BE6317E1DD94}" presName="accentRepeatNode" presStyleLbl="solidFgAcc1" presStyleIdx="5" presStyleCnt="7"/>
      <dgm:spPr>
        <a:prstGeom prst="irregularSeal1">
          <a:avLst/>
        </a:prstGeom>
      </dgm:spPr>
    </dgm:pt>
    <dgm:pt modelId="{30538042-ABD7-40D9-8047-FE7489FDB0B4}" type="pres">
      <dgm:prSet presAssocID="{C82A113C-1C12-492A-B537-08ED924B4B7F}" presName="text_7" presStyleLbl="node1" presStyleIdx="6" presStyleCnt="7">
        <dgm:presLayoutVars>
          <dgm:bulletEnabled val="1"/>
        </dgm:presLayoutVars>
      </dgm:prSet>
      <dgm:spPr/>
    </dgm:pt>
    <dgm:pt modelId="{2FD97EBA-B7D1-4A94-8F6F-988EF7C880B2}" type="pres">
      <dgm:prSet presAssocID="{C82A113C-1C12-492A-B537-08ED924B4B7F}" presName="accent_7" presStyleCnt="0"/>
      <dgm:spPr/>
    </dgm:pt>
    <dgm:pt modelId="{BCCB920A-AC88-4D35-ADBB-C4B45A3D6F43}" type="pres">
      <dgm:prSet presAssocID="{C82A113C-1C12-492A-B537-08ED924B4B7F}" presName="accentRepeatNode" presStyleLbl="solidFgAcc1" presStyleIdx="6" presStyleCnt="7"/>
      <dgm:spPr>
        <a:prstGeom prst="irregularSeal1">
          <a:avLst/>
        </a:prstGeom>
      </dgm:spPr>
    </dgm:pt>
  </dgm:ptLst>
  <dgm:cxnLst>
    <dgm:cxn modelId="{583CE724-0F9C-45DE-9F35-C9DDA6AAE9DF}" srcId="{7E5AA53B-3EEE-4DE4-BB81-9044890C2946}" destId="{C82A113C-1C12-492A-B537-08ED924B4B7F}" srcOrd="6" destOrd="0" parTransId="{4F201CF6-D257-4372-98B4-2030EEF02D17}" sibTransId="{E20A9718-A9BD-41EE-BFEB-2601D653C328}"/>
    <dgm:cxn modelId="{56DEC026-9762-47A1-B81C-4CB97744F74E}" type="presOf" srcId="{932769FC-A9DA-49CC-8632-86C0258839FC}" destId="{10A18AF9-9C55-49A2-B229-1E771A2F2A07}" srcOrd="0" destOrd="0" presId="urn:microsoft.com/office/officeart/2008/layout/VerticalCurvedList"/>
    <dgm:cxn modelId="{62EE2538-DA36-43E2-AAA9-6AD8C2FC3492}" type="presOf" srcId="{5B6673C7-84D7-400E-83ED-2520968B9FD1}" destId="{AFD063D5-75FD-4491-BC4D-A93CE7CD8169}" srcOrd="0" destOrd="0" presId="urn:microsoft.com/office/officeart/2008/layout/VerticalCurvedList"/>
    <dgm:cxn modelId="{F5348D3E-904C-4FAA-B6B6-BA2480C47470}" srcId="{7E5AA53B-3EEE-4DE4-BB81-9044890C2946}" destId="{932769FC-A9DA-49CC-8632-86C0258839FC}" srcOrd="0" destOrd="0" parTransId="{070AF0AE-A444-4A7E-9057-20FA31504314}" sibTransId="{5071A40B-0B52-4219-B1C7-15A3E5C45B9A}"/>
    <dgm:cxn modelId="{E26F965F-7500-4F3F-B4CF-A9DD79D706A1}" type="presOf" srcId="{D7E90EE8-9C86-42FF-AB79-C921162E0F5F}" destId="{8F9E16F5-CBE1-42CB-B2D4-DBD8DA2B89D8}" srcOrd="0" destOrd="0" presId="urn:microsoft.com/office/officeart/2008/layout/VerticalCurvedList"/>
    <dgm:cxn modelId="{3B836B6D-B212-4113-BD50-26A2A85CA493}" type="presOf" srcId="{51E01F2B-5968-4A73-B582-5C48CC81755F}" destId="{634CF873-4230-4016-9265-038F101AC493}" srcOrd="0" destOrd="0" presId="urn:microsoft.com/office/officeart/2008/layout/VerticalCurvedList"/>
    <dgm:cxn modelId="{20030E52-81F0-4B7A-9359-FBC05BFCC6AF}" srcId="{7E5AA53B-3EEE-4DE4-BB81-9044890C2946}" destId="{62A94149-8A74-4172-8B49-BE6317E1DD94}" srcOrd="5" destOrd="0" parTransId="{47914701-FDA4-429B-95AA-491942225D45}" sibTransId="{7DADD959-F7B8-43BE-A259-ED4CB8A6289B}"/>
    <dgm:cxn modelId="{2FD36F83-47ED-4439-B2F3-75B14ECEF5CB}" type="presOf" srcId="{ED10FD2B-945F-4B3A-999D-87DA2C261F19}" destId="{4C834210-C059-48C2-8EC8-5E8702EB6E0F}"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08D2EECA-FD7B-481A-9BFE-84D214CED583}" type="presOf" srcId="{62A94149-8A74-4172-8B49-BE6317E1DD94}" destId="{393B4F81-3024-4CCC-A39A-6175F1C8F572}" srcOrd="0" destOrd="0" presId="urn:microsoft.com/office/officeart/2008/layout/VerticalCurvedList"/>
    <dgm:cxn modelId="{8B1418DB-1448-455A-9B24-86390255BE08}" srcId="{7E5AA53B-3EEE-4DE4-BB81-9044890C2946}" destId="{51E01F2B-5968-4A73-B582-5C48CC81755F}" srcOrd="1" destOrd="0" parTransId="{8CCAD023-C14B-4217-97E1-1DFCEE1E35CA}" sibTransId="{5E45439C-A1EF-4299-944B-4713AA4CDD13}"/>
    <dgm:cxn modelId="{19F3ACE5-F561-4E69-B06D-67BC2AECB461}" srcId="{7E5AA53B-3EEE-4DE4-BB81-9044890C2946}" destId="{D7E90EE8-9C86-42FF-AB79-C921162E0F5F}" srcOrd="2" destOrd="0" parTransId="{B775D9B5-20B0-4571-A719-46FBBFC55394}" sibTransId="{2F4D0F10-C608-4B5D-8F91-724BA9D5FD5B}"/>
    <dgm:cxn modelId="{868C20EA-58EE-4B16-A1C5-65D9DEB5F94F}" type="presOf" srcId="{5071A40B-0B52-4219-B1C7-15A3E5C45B9A}" destId="{D79B43FC-100B-4A0D-A4D5-0D2D04B99064}" srcOrd="0" destOrd="0" presId="urn:microsoft.com/office/officeart/2008/layout/VerticalCurvedList"/>
    <dgm:cxn modelId="{4C4DEBF2-648B-4B35-9970-595A313A9D1D}" srcId="{7E5AA53B-3EEE-4DE4-BB81-9044890C2946}" destId="{5B6673C7-84D7-400E-83ED-2520968B9FD1}" srcOrd="4" destOrd="0" parTransId="{71554F7E-AE6C-4AA7-8D87-14498413C58B}" sibTransId="{C8FAEE30-35AD-4E24-8103-7E86014AB984}"/>
    <dgm:cxn modelId="{3FD348F6-1AD0-43C1-846C-D94945941C45}" type="presOf" srcId="{C82A113C-1C12-492A-B537-08ED924B4B7F}" destId="{30538042-ABD7-40D9-8047-FE7489FDB0B4}" srcOrd="0" destOrd="0" presId="urn:microsoft.com/office/officeart/2008/layout/VerticalCurvedList"/>
    <dgm:cxn modelId="{ACF551F7-78C0-490A-8DEE-2284BFC6F1F9}" srcId="{7E5AA53B-3EEE-4DE4-BB81-9044890C2946}" destId="{ED10FD2B-945F-4B3A-999D-87DA2C261F19}" srcOrd="3" destOrd="0" parTransId="{0339EE93-366A-4E72-9F9E-17315BD7A82B}" sibTransId="{81DE8BEC-7FCB-49FA-9049-3D37FA1B5716}"/>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1744FCC9-7CFE-488C-A18C-18B7E9410D6A}" type="presParOf" srcId="{90561C55-3C6E-4D53-85E1-2C50BCDDA392}" destId="{10A18AF9-9C55-49A2-B229-1E771A2F2A07}" srcOrd="1" destOrd="0" presId="urn:microsoft.com/office/officeart/2008/layout/VerticalCurvedList"/>
    <dgm:cxn modelId="{7EE5DBD8-6398-424E-A728-4777D5A41BEB}" type="presParOf" srcId="{90561C55-3C6E-4D53-85E1-2C50BCDDA392}" destId="{2D36DA88-2EE3-4411-9C5C-4617F8A4074A}" srcOrd="2" destOrd="0" presId="urn:microsoft.com/office/officeart/2008/layout/VerticalCurvedList"/>
    <dgm:cxn modelId="{1D673079-DD17-4EE5-B02E-CAB76C4BF715}" type="presParOf" srcId="{2D36DA88-2EE3-4411-9C5C-4617F8A4074A}" destId="{AE46596B-5587-4D5F-BCEE-B29150344465}" srcOrd="0" destOrd="0" presId="urn:microsoft.com/office/officeart/2008/layout/VerticalCurvedList"/>
    <dgm:cxn modelId="{03E4458B-8AE3-46DC-A03C-B84B2F392282}" type="presParOf" srcId="{90561C55-3C6E-4D53-85E1-2C50BCDDA392}" destId="{634CF873-4230-4016-9265-038F101AC493}" srcOrd="3" destOrd="0" presId="urn:microsoft.com/office/officeart/2008/layout/VerticalCurvedList"/>
    <dgm:cxn modelId="{4CD85F47-72B7-4AEA-BBA9-0C0D7A7A3CB0}" type="presParOf" srcId="{90561C55-3C6E-4D53-85E1-2C50BCDDA392}" destId="{7670C066-56DD-4FBF-9347-4A1BF431E83A}" srcOrd="4" destOrd="0" presId="urn:microsoft.com/office/officeart/2008/layout/VerticalCurvedList"/>
    <dgm:cxn modelId="{0C6464EE-7DCE-48FC-8E15-E3F88D0A27BE}" type="presParOf" srcId="{7670C066-56DD-4FBF-9347-4A1BF431E83A}" destId="{A74D0A57-679A-434C-9608-B5868650D453}" srcOrd="0" destOrd="0" presId="urn:microsoft.com/office/officeart/2008/layout/VerticalCurvedList"/>
    <dgm:cxn modelId="{CF4D9C83-C032-4086-A0D6-8B9BEB4C4485}" type="presParOf" srcId="{90561C55-3C6E-4D53-85E1-2C50BCDDA392}" destId="{8F9E16F5-CBE1-42CB-B2D4-DBD8DA2B89D8}" srcOrd="5" destOrd="0" presId="urn:microsoft.com/office/officeart/2008/layout/VerticalCurvedList"/>
    <dgm:cxn modelId="{FA8BE909-2A43-4F11-A95A-BD4F7B6D2529}" type="presParOf" srcId="{90561C55-3C6E-4D53-85E1-2C50BCDDA392}" destId="{62D5BBA1-E44F-478C-936C-A4318168964D}" srcOrd="6" destOrd="0" presId="urn:microsoft.com/office/officeart/2008/layout/VerticalCurvedList"/>
    <dgm:cxn modelId="{A7691301-DB7A-45D4-8311-E83A9CEBC132}" type="presParOf" srcId="{62D5BBA1-E44F-478C-936C-A4318168964D}" destId="{C9794FEA-FCA0-4814-8CF8-992FC82983C4}" srcOrd="0" destOrd="0" presId="urn:microsoft.com/office/officeart/2008/layout/VerticalCurvedList"/>
    <dgm:cxn modelId="{DCA14BAB-4133-4E47-82B3-8FB6B45B89A7}" type="presParOf" srcId="{90561C55-3C6E-4D53-85E1-2C50BCDDA392}" destId="{4C834210-C059-48C2-8EC8-5E8702EB6E0F}" srcOrd="7" destOrd="0" presId="urn:microsoft.com/office/officeart/2008/layout/VerticalCurvedList"/>
    <dgm:cxn modelId="{42F00845-B79D-40D5-B8E7-EDA371A069B7}" type="presParOf" srcId="{90561C55-3C6E-4D53-85E1-2C50BCDDA392}" destId="{6DF5C0A9-390F-492B-A0A5-A290EFC5F93F}" srcOrd="8" destOrd="0" presId="urn:microsoft.com/office/officeart/2008/layout/VerticalCurvedList"/>
    <dgm:cxn modelId="{440DC5DE-485A-4A2A-AE69-C5A3362A1145}" type="presParOf" srcId="{6DF5C0A9-390F-492B-A0A5-A290EFC5F93F}" destId="{7CA56CEC-BD8C-4463-A8E9-9F1A22B6D74D}" srcOrd="0" destOrd="0" presId="urn:microsoft.com/office/officeart/2008/layout/VerticalCurvedList"/>
    <dgm:cxn modelId="{4884A056-7842-47BA-94CB-B1B4C83CB71E}" type="presParOf" srcId="{90561C55-3C6E-4D53-85E1-2C50BCDDA392}" destId="{AFD063D5-75FD-4491-BC4D-A93CE7CD8169}" srcOrd="9" destOrd="0" presId="urn:microsoft.com/office/officeart/2008/layout/VerticalCurvedList"/>
    <dgm:cxn modelId="{08805A10-3A1C-4522-90E6-DECF2C161549}" type="presParOf" srcId="{90561C55-3C6E-4D53-85E1-2C50BCDDA392}" destId="{B5964037-011E-4A2D-B3E4-E53F43CA4D3F}" srcOrd="10" destOrd="0" presId="urn:microsoft.com/office/officeart/2008/layout/VerticalCurvedList"/>
    <dgm:cxn modelId="{450FD56D-90B6-4B57-8B6D-6B854C8CA831}" type="presParOf" srcId="{B5964037-011E-4A2D-B3E4-E53F43CA4D3F}" destId="{A636FA8C-C569-4E9D-A2C4-7877D8731BB8}" srcOrd="0" destOrd="0" presId="urn:microsoft.com/office/officeart/2008/layout/VerticalCurvedList"/>
    <dgm:cxn modelId="{50D6163E-64C1-43DF-8A06-678DE44360D4}" type="presParOf" srcId="{90561C55-3C6E-4D53-85E1-2C50BCDDA392}" destId="{393B4F81-3024-4CCC-A39A-6175F1C8F572}" srcOrd="11" destOrd="0" presId="urn:microsoft.com/office/officeart/2008/layout/VerticalCurvedList"/>
    <dgm:cxn modelId="{6B9C5855-55B8-4638-B70D-AD0696F3C133}" type="presParOf" srcId="{90561C55-3C6E-4D53-85E1-2C50BCDDA392}" destId="{03559B26-C7E5-45C7-A557-B05E17FDF0FE}" srcOrd="12" destOrd="0" presId="urn:microsoft.com/office/officeart/2008/layout/VerticalCurvedList"/>
    <dgm:cxn modelId="{873B6456-6409-4A66-9735-E3018AD4FC92}" type="presParOf" srcId="{03559B26-C7E5-45C7-A557-B05E17FDF0FE}" destId="{60245FCA-6050-4EFD-B722-B49552724B6C}" srcOrd="0" destOrd="0" presId="urn:microsoft.com/office/officeart/2008/layout/VerticalCurvedList"/>
    <dgm:cxn modelId="{59599FCD-CCD3-4AFD-A417-B637D42C032B}" type="presParOf" srcId="{90561C55-3C6E-4D53-85E1-2C50BCDDA392}" destId="{30538042-ABD7-40D9-8047-FE7489FDB0B4}" srcOrd="13" destOrd="0" presId="urn:microsoft.com/office/officeart/2008/layout/VerticalCurvedList"/>
    <dgm:cxn modelId="{E7006229-B89C-4000-B477-45B0AF7B146A}" type="presParOf" srcId="{90561C55-3C6E-4D53-85E1-2C50BCDDA392}" destId="{2FD97EBA-B7D1-4A94-8F6F-988EF7C880B2}" srcOrd="14" destOrd="0" presId="urn:microsoft.com/office/officeart/2008/layout/VerticalCurvedList"/>
    <dgm:cxn modelId="{7F87559F-A0BE-47BD-AAEB-366719FD041E}" type="presParOf" srcId="{2FD97EBA-B7D1-4A94-8F6F-988EF7C880B2}" destId="{BCCB920A-AC88-4D35-ADBB-C4B45A3D6F43}"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1_3" csCatId="accent1" phldr="1"/>
      <dgm:spPr/>
      <dgm:t>
        <a:bodyPr/>
        <a:lstStyle/>
        <a:p>
          <a:endParaRPr lang="en-US"/>
        </a:p>
      </dgm:t>
    </dgm:pt>
    <dgm:pt modelId="{C82A113C-1C12-492A-B537-08ED924B4B7F}">
      <dgm:prSet/>
      <dgm:spPr/>
      <dgm:t>
        <a:bodyPr/>
        <a:lstStyle/>
        <a:p>
          <a:r>
            <a:rPr lang="en-US" b="0" i="0" dirty="0"/>
            <a:t>Home owners should increase the sqft_living since an increase per inch raises the value by 63.75 dollars. Lets assume there's a 1000 inch increase, there's an estimated increase in value by 63,750 dollars.</a:t>
          </a:r>
          <a:endParaRPr lang="en-US" dirty="0"/>
        </a:p>
      </dgm:t>
    </dgm:pt>
    <dgm:pt modelId="{4F201CF6-D257-4372-98B4-2030EEF02D17}" type="parTrans" cxnId="{583CE724-0F9C-45DE-9F35-C9DDA6AAE9DF}">
      <dgm:prSet/>
      <dgm:spPr/>
      <dgm:t>
        <a:bodyPr/>
        <a:lstStyle/>
        <a:p>
          <a:endParaRPr lang="en-US"/>
        </a:p>
      </dgm:t>
    </dgm:pt>
    <dgm:pt modelId="{E20A9718-A9BD-41EE-BFEB-2601D653C328}" type="sibTrans" cxnId="{583CE724-0F9C-45DE-9F35-C9DDA6AAE9DF}">
      <dgm:prSet/>
      <dgm:spPr/>
      <dgm:t>
        <a:bodyPr/>
        <a:lstStyle/>
        <a:p>
          <a:endParaRPr lang="en-US"/>
        </a:p>
      </dgm:t>
    </dgm:pt>
    <dgm:pt modelId="{932769FC-A9DA-49CC-8632-86C0258839FC}">
      <dgm:prSet/>
      <dgm:spPr/>
      <dgm:t>
        <a:bodyPr/>
        <a:lstStyle/>
        <a:p>
          <a:r>
            <a:rPr lang="en-US" b="0" i="0" dirty="0"/>
            <a:t>Home owners should renovate their houses by increasing the number of bedrooms, having a basement, having a waterfront, improve condition of the house to meet very good , add additional floors and improve the grade to high quality in order to maximize value of their homes before listing.</a:t>
          </a:r>
          <a:endParaRPr lang="en-US" dirty="0"/>
        </a:p>
      </dgm:t>
    </dgm:pt>
    <dgm:pt modelId="{070AF0AE-A444-4A7E-9057-20FA31504314}" type="parTrans" cxnId="{F5348D3E-904C-4FAA-B6B6-BA2480C47470}">
      <dgm:prSet/>
      <dgm:spPr/>
      <dgm:t>
        <a:bodyPr/>
        <a:lstStyle/>
        <a:p>
          <a:endParaRPr lang="en-US"/>
        </a:p>
      </dgm:t>
    </dgm:pt>
    <dgm:pt modelId="{5071A40B-0B52-4219-B1C7-15A3E5C45B9A}" type="sibTrans" cxnId="{F5348D3E-904C-4FAA-B6B6-BA2480C47470}">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2"/>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2"/>
      <dgm:spPr/>
    </dgm:pt>
    <dgm:pt modelId="{429CABD1-4116-474B-81BF-735E2CA9DD00}" type="pres">
      <dgm:prSet presAssocID="{7E5AA53B-3EEE-4DE4-BB81-9044890C2946}" presName="dstNode" presStyleLbl="node1" presStyleIdx="0" presStyleCnt="2"/>
      <dgm:spPr/>
    </dgm:pt>
    <dgm:pt modelId="{10A18AF9-9C55-49A2-B229-1E771A2F2A07}" type="pres">
      <dgm:prSet presAssocID="{932769FC-A9DA-49CC-8632-86C0258839FC}" presName="text_1" presStyleLbl="node1" presStyleIdx="0" presStyleCnt="2">
        <dgm:presLayoutVars>
          <dgm:bulletEnabled val="1"/>
        </dgm:presLayoutVars>
      </dgm:prSet>
      <dgm:spPr/>
    </dgm:pt>
    <dgm:pt modelId="{2D36DA88-2EE3-4411-9C5C-4617F8A4074A}" type="pres">
      <dgm:prSet presAssocID="{932769FC-A9DA-49CC-8632-86C0258839FC}" presName="accent_1" presStyleCnt="0"/>
      <dgm:spPr/>
    </dgm:pt>
    <dgm:pt modelId="{AE46596B-5587-4D5F-BCEE-B29150344465}" type="pres">
      <dgm:prSet presAssocID="{932769FC-A9DA-49CC-8632-86C0258839FC}" presName="accentRepeatNode" presStyleLbl="solidFgAcc1" presStyleIdx="0" presStyleCnt="2"/>
      <dgm:spPr>
        <a:prstGeom prst="smileyFace">
          <a:avLst/>
        </a:prstGeom>
        <a:solidFill>
          <a:srgbClr val="FFC000"/>
        </a:solidFill>
      </dgm:spPr>
    </dgm:pt>
    <dgm:pt modelId="{9F2E8C65-87E7-4739-A0DE-FD15C99E6F08}" type="pres">
      <dgm:prSet presAssocID="{C82A113C-1C12-492A-B537-08ED924B4B7F}" presName="text_2" presStyleLbl="node1" presStyleIdx="1" presStyleCnt="2">
        <dgm:presLayoutVars>
          <dgm:bulletEnabled val="1"/>
        </dgm:presLayoutVars>
      </dgm:prSet>
      <dgm:spPr/>
    </dgm:pt>
    <dgm:pt modelId="{FD536AD7-E4BB-4315-9B49-5617E8799CC4}" type="pres">
      <dgm:prSet presAssocID="{C82A113C-1C12-492A-B537-08ED924B4B7F}" presName="accent_2" presStyleCnt="0"/>
      <dgm:spPr/>
    </dgm:pt>
    <dgm:pt modelId="{063C444E-8363-4B4A-B1C8-9D72FAD38835}" type="pres">
      <dgm:prSet presAssocID="{C82A113C-1C12-492A-B537-08ED924B4B7F}" presName="accentRepeatNode" presStyleLbl="solidFgAcc1" presStyleIdx="1" presStyleCnt="2"/>
      <dgm:spPr>
        <a:prstGeom prst="irregularSeal2">
          <a:avLst/>
        </a:prstGeom>
        <a:solidFill>
          <a:schemeClr val="accent1">
            <a:lumMod val="75000"/>
          </a:schemeClr>
        </a:solidFill>
      </dgm:spPr>
    </dgm:pt>
  </dgm:ptLst>
  <dgm:cxnLst>
    <dgm:cxn modelId="{583CE724-0F9C-45DE-9F35-C9DDA6AAE9DF}" srcId="{7E5AA53B-3EEE-4DE4-BB81-9044890C2946}" destId="{C82A113C-1C12-492A-B537-08ED924B4B7F}" srcOrd="1" destOrd="0" parTransId="{4F201CF6-D257-4372-98B4-2030EEF02D17}" sibTransId="{E20A9718-A9BD-41EE-BFEB-2601D653C328}"/>
    <dgm:cxn modelId="{56DEC026-9762-47A1-B81C-4CB97744F74E}" type="presOf" srcId="{932769FC-A9DA-49CC-8632-86C0258839FC}" destId="{10A18AF9-9C55-49A2-B229-1E771A2F2A07}" srcOrd="0" destOrd="0" presId="urn:microsoft.com/office/officeart/2008/layout/VerticalCurvedList"/>
    <dgm:cxn modelId="{F5348D3E-904C-4FAA-B6B6-BA2480C47470}" srcId="{7E5AA53B-3EEE-4DE4-BB81-9044890C2946}" destId="{932769FC-A9DA-49CC-8632-86C0258839FC}" srcOrd="0" destOrd="0" parTransId="{070AF0AE-A444-4A7E-9057-20FA31504314}" sibTransId="{5071A40B-0B52-4219-B1C7-15A3E5C45B9A}"/>
    <dgm:cxn modelId="{593FA16E-79A8-44E7-9DD9-0E2F9253CBF3}" type="presOf" srcId="{C82A113C-1C12-492A-B537-08ED924B4B7F}" destId="{9F2E8C65-87E7-4739-A0DE-FD15C99E6F08}"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868C20EA-58EE-4B16-A1C5-65D9DEB5F94F}" type="presOf" srcId="{5071A40B-0B52-4219-B1C7-15A3E5C45B9A}" destId="{D79B43FC-100B-4A0D-A4D5-0D2D04B99064}"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1744FCC9-7CFE-488C-A18C-18B7E9410D6A}" type="presParOf" srcId="{90561C55-3C6E-4D53-85E1-2C50BCDDA392}" destId="{10A18AF9-9C55-49A2-B229-1E771A2F2A07}" srcOrd="1" destOrd="0" presId="urn:microsoft.com/office/officeart/2008/layout/VerticalCurvedList"/>
    <dgm:cxn modelId="{7EE5DBD8-6398-424E-A728-4777D5A41BEB}" type="presParOf" srcId="{90561C55-3C6E-4D53-85E1-2C50BCDDA392}" destId="{2D36DA88-2EE3-4411-9C5C-4617F8A4074A}" srcOrd="2" destOrd="0" presId="urn:microsoft.com/office/officeart/2008/layout/VerticalCurvedList"/>
    <dgm:cxn modelId="{1D673079-DD17-4EE5-B02E-CAB76C4BF715}" type="presParOf" srcId="{2D36DA88-2EE3-4411-9C5C-4617F8A4074A}" destId="{AE46596B-5587-4D5F-BCEE-B29150344465}" srcOrd="0" destOrd="0" presId="urn:microsoft.com/office/officeart/2008/layout/VerticalCurvedList"/>
    <dgm:cxn modelId="{4722EE89-84EE-4EA2-8324-AC13FC12CE2A}" type="presParOf" srcId="{90561C55-3C6E-4D53-85E1-2C50BCDDA392}" destId="{9F2E8C65-87E7-4739-A0DE-FD15C99E6F08}" srcOrd="3" destOrd="0" presId="urn:microsoft.com/office/officeart/2008/layout/VerticalCurvedList"/>
    <dgm:cxn modelId="{B7B48DF4-EF02-4BB7-AFCA-D64FD51DE001}" type="presParOf" srcId="{90561C55-3C6E-4D53-85E1-2C50BCDDA392}" destId="{FD536AD7-E4BB-4315-9B49-5617E8799CC4}" srcOrd="4" destOrd="0" presId="urn:microsoft.com/office/officeart/2008/layout/VerticalCurvedList"/>
    <dgm:cxn modelId="{CBEBC850-870F-4214-B64C-2910D272549C}" type="presParOf" srcId="{FD536AD7-E4BB-4315-9B49-5617E8799CC4}" destId="{063C444E-8363-4B4A-B1C8-9D72FAD3883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0A18AF9-9C55-49A2-B229-1E771A2F2A07}">
      <dsp:nvSpPr>
        <dsp:cNvPr id="0" name=""/>
        <dsp:cNvSpPr/>
      </dsp:nvSpPr>
      <dsp:spPr>
        <a:xfrm>
          <a:off x="586074" y="99291"/>
          <a:ext cx="5766451" cy="44934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dirty="0"/>
            <a:t>While holding all other variables constant, the addition of a bathroom increases sale price by 24,020 dollars</a:t>
          </a:r>
          <a:endParaRPr lang="en-US" sz="1000" kern="1200" dirty="0"/>
        </a:p>
      </dsp:txBody>
      <dsp:txXfrm>
        <a:off x="586074" y="99291"/>
        <a:ext cx="5766451" cy="449340"/>
      </dsp:txXfrm>
    </dsp:sp>
    <dsp:sp modelId="{AE46596B-5587-4D5F-BCEE-B29150344465}">
      <dsp:nvSpPr>
        <dsp:cNvPr id="0" name=""/>
        <dsp:cNvSpPr/>
      </dsp:nvSpPr>
      <dsp:spPr>
        <a:xfrm>
          <a:off x="44900" y="203087"/>
          <a:ext cx="404863" cy="247683"/>
        </a:xfrm>
        <a:prstGeom prst="irregularSeal1">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34CF873-4230-4016-9265-038F101AC493}">
      <dsp:nvSpPr>
        <dsp:cNvPr id="0" name=""/>
        <dsp:cNvSpPr/>
      </dsp:nvSpPr>
      <dsp:spPr>
        <a:xfrm>
          <a:off x="796711" y="648137"/>
          <a:ext cx="5638487" cy="32389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a:t>While holding all other variables constant, improving a home's grade from Better to High Quality increases sale price by 72,690 dollars</a:t>
          </a:r>
          <a:endParaRPr lang="en-US" sz="1000" kern="1200"/>
        </a:p>
      </dsp:txBody>
      <dsp:txXfrm>
        <a:off x="796711" y="648137"/>
        <a:ext cx="5638487" cy="323890"/>
      </dsp:txXfrm>
    </dsp:sp>
    <dsp:sp modelId="{A74D0A57-679A-434C-9608-B5868650D453}">
      <dsp:nvSpPr>
        <dsp:cNvPr id="0" name=""/>
        <dsp:cNvSpPr/>
      </dsp:nvSpPr>
      <dsp:spPr>
        <a:xfrm>
          <a:off x="362780" y="636680"/>
          <a:ext cx="361664" cy="346805"/>
        </a:xfrm>
        <a:prstGeom prst="irregularSeal1">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F9E16F5-CBE1-42CB-B2D4-DBD8DA2B89D8}">
      <dsp:nvSpPr>
        <dsp:cNvPr id="0" name=""/>
        <dsp:cNvSpPr/>
      </dsp:nvSpPr>
      <dsp:spPr>
        <a:xfrm>
          <a:off x="847511" y="1133902"/>
          <a:ext cx="5697621" cy="32389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a:t>While holding all other variables constant, increasing the sqft_living of a home increases sale price by 63.75 dollars</a:t>
          </a:r>
        </a:p>
      </dsp:txBody>
      <dsp:txXfrm>
        <a:off x="847511" y="1133902"/>
        <a:ext cx="5697621" cy="323890"/>
      </dsp:txXfrm>
    </dsp:sp>
    <dsp:sp modelId="{C9794FEA-FCA0-4814-8CF8-992FC82983C4}">
      <dsp:nvSpPr>
        <dsp:cNvPr id="0" name=""/>
        <dsp:cNvSpPr/>
      </dsp:nvSpPr>
      <dsp:spPr>
        <a:xfrm>
          <a:off x="501914" y="1093416"/>
          <a:ext cx="404863" cy="404863"/>
        </a:xfrm>
        <a:prstGeom prst="irregularSeal2">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834210-C059-48C2-8EC8-5E8702EB6E0F}">
      <dsp:nvSpPr>
        <dsp:cNvPr id="0" name=""/>
        <dsp:cNvSpPr/>
      </dsp:nvSpPr>
      <dsp:spPr>
        <a:xfrm>
          <a:off x="755666" y="1620023"/>
          <a:ext cx="5932632" cy="32389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a:t>While holding all other variables constant, having a waterfront in a home increases sale price by 10,740 dollars</a:t>
          </a:r>
        </a:p>
      </dsp:txBody>
      <dsp:txXfrm>
        <a:off x="755666" y="1620023"/>
        <a:ext cx="5932632" cy="323890"/>
      </dsp:txXfrm>
    </dsp:sp>
    <dsp:sp modelId="{7CA56CEC-BD8C-4463-A8E9-9F1A22B6D74D}">
      <dsp:nvSpPr>
        <dsp:cNvPr id="0" name=""/>
        <dsp:cNvSpPr/>
      </dsp:nvSpPr>
      <dsp:spPr>
        <a:xfrm>
          <a:off x="553234" y="1579537"/>
          <a:ext cx="404863" cy="404863"/>
        </a:xfrm>
        <a:prstGeom prst="irregularSeal2">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FD063D5-75FD-4491-BC4D-A93CE7CD8169}">
      <dsp:nvSpPr>
        <dsp:cNvPr id="0" name=""/>
        <dsp:cNvSpPr/>
      </dsp:nvSpPr>
      <dsp:spPr>
        <a:xfrm>
          <a:off x="704345" y="2106144"/>
          <a:ext cx="5983953" cy="32389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a:t>While holding all other variables constant, the addition of one floor level increases sale price by 41,050 dollars</a:t>
          </a:r>
        </a:p>
      </dsp:txBody>
      <dsp:txXfrm>
        <a:off x="704345" y="2106144"/>
        <a:ext cx="5983953" cy="323890"/>
      </dsp:txXfrm>
    </dsp:sp>
    <dsp:sp modelId="{A636FA8C-C569-4E9D-A2C4-7877D8731BB8}">
      <dsp:nvSpPr>
        <dsp:cNvPr id="0" name=""/>
        <dsp:cNvSpPr/>
      </dsp:nvSpPr>
      <dsp:spPr>
        <a:xfrm>
          <a:off x="501914" y="2065658"/>
          <a:ext cx="404863" cy="404863"/>
        </a:xfrm>
        <a:prstGeom prst="irregularSeal1">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93B4F81-3024-4CCC-A39A-6175F1C8F572}">
      <dsp:nvSpPr>
        <dsp:cNvPr id="0" name=""/>
        <dsp:cNvSpPr/>
      </dsp:nvSpPr>
      <dsp:spPr>
        <a:xfrm>
          <a:off x="543612" y="2591909"/>
          <a:ext cx="6144687" cy="32389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a:t>While holding all other variables constant, improving a home's condition from Average to Very Good increases sale price by 42,180 dollars</a:t>
          </a:r>
        </a:p>
      </dsp:txBody>
      <dsp:txXfrm>
        <a:off x="543612" y="2591909"/>
        <a:ext cx="6144687" cy="323890"/>
      </dsp:txXfrm>
    </dsp:sp>
    <dsp:sp modelId="{60245FCA-6050-4EFD-B722-B49552724B6C}">
      <dsp:nvSpPr>
        <dsp:cNvPr id="0" name=""/>
        <dsp:cNvSpPr/>
      </dsp:nvSpPr>
      <dsp:spPr>
        <a:xfrm>
          <a:off x="341180" y="2551423"/>
          <a:ext cx="404863" cy="404863"/>
        </a:xfrm>
        <a:prstGeom prst="irregularSeal1">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0538042-ABD7-40D9-8047-FE7489FDB0B4}">
      <dsp:nvSpPr>
        <dsp:cNvPr id="0" name=""/>
        <dsp:cNvSpPr/>
      </dsp:nvSpPr>
      <dsp:spPr>
        <a:xfrm>
          <a:off x="250300" y="3078030"/>
          <a:ext cx="6437999" cy="323890"/>
        </a:xfrm>
        <a:prstGeom prst="rect">
          <a:avLst/>
        </a:prstGeom>
        <a:gradFill rotWithShape="0">
          <a:gsLst>
            <a:gs pos="0">
              <a:schemeClr val="dk2">
                <a:hueOff val="0"/>
                <a:satOff val="0"/>
                <a:lumOff val="0"/>
                <a:alphaOff val="0"/>
                <a:tint val="98000"/>
                <a:lumMod val="110000"/>
              </a:schemeClr>
            </a:gs>
            <a:gs pos="84000">
              <a:schemeClr val="dk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25400" rIns="25400" bIns="25400" numCol="1" spcCol="1270" anchor="ctr" anchorCtr="0">
          <a:noAutofit/>
        </a:bodyPr>
        <a:lstStyle/>
        <a:p>
          <a:pPr marL="0" lvl="0" indent="0" algn="l" defTabSz="444500">
            <a:lnSpc>
              <a:spcPct val="90000"/>
            </a:lnSpc>
            <a:spcBef>
              <a:spcPct val="0"/>
            </a:spcBef>
            <a:spcAft>
              <a:spcPct val="35000"/>
            </a:spcAft>
            <a:buNone/>
          </a:pPr>
          <a:r>
            <a:rPr lang="en-US" sz="1000" b="0" i="0" kern="1200" dirty="0"/>
            <a:t>While holding all other variables constant, addition of a basement to a home increases sale price by 40,450 dollars</a:t>
          </a:r>
          <a:endParaRPr lang="en-US" sz="1000" kern="1200" dirty="0"/>
        </a:p>
      </dsp:txBody>
      <dsp:txXfrm>
        <a:off x="250300" y="3078030"/>
        <a:ext cx="6437999" cy="323890"/>
      </dsp:txXfrm>
    </dsp:sp>
    <dsp:sp modelId="{BCCB920A-AC88-4D35-ADBB-C4B45A3D6F43}">
      <dsp:nvSpPr>
        <dsp:cNvPr id="0" name=""/>
        <dsp:cNvSpPr/>
      </dsp:nvSpPr>
      <dsp:spPr>
        <a:xfrm>
          <a:off x="47868" y="3037544"/>
          <a:ext cx="404863" cy="404863"/>
        </a:xfrm>
        <a:prstGeom prst="irregularSeal1">
          <a:avLst/>
        </a:prstGeom>
        <a:solidFill>
          <a:schemeClr val="lt2">
            <a:hueOff val="0"/>
            <a:satOff val="0"/>
            <a:lumOff val="0"/>
            <a:alphaOff val="0"/>
          </a:schemeClr>
        </a:solidFill>
        <a:ln w="12700" cap="rnd"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00085" y="-618397"/>
          <a:ext cx="4800732" cy="4800732"/>
        </a:xfrm>
        <a:prstGeom prst="blockArc">
          <a:avLst>
            <a:gd name="adj1" fmla="val 18900000"/>
            <a:gd name="adj2" fmla="val 2700000"/>
            <a:gd name="adj3" fmla="val 450"/>
          </a:avLst>
        </a:prstGeom>
        <a:noFill/>
        <a:ln w="12700" cap="rnd" cmpd="sng" algn="ctr">
          <a:solidFill>
            <a:schemeClr val="accent1">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0A18AF9-9C55-49A2-B229-1E771A2F2A07}">
      <dsp:nvSpPr>
        <dsp:cNvPr id="0" name=""/>
        <dsp:cNvSpPr/>
      </dsp:nvSpPr>
      <dsp:spPr>
        <a:xfrm>
          <a:off x="655140" y="509144"/>
          <a:ext cx="6180307" cy="1018145"/>
        </a:xfrm>
        <a:prstGeom prst="rect">
          <a:avLst/>
        </a:prstGeom>
        <a:gradFill rotWithShape="0">
          <a:gsLst>
            <a:gs pos="0">
              <a:schemeClr val="accent1">
                <a:shade val="80000"/>
                <a:hueOff val="0"/>
                <a:satOff val="0"/>
                <a:lumOff val="0"/>
                <a:alphaOff val="0"/>
                <a:tint val="98000"/>
                <a:lumMod val="110000"/>
              </a:schemeClr>
            </a:gs>
            <a:gs pos="84000">
              <a:schemeClr val="accent1">
                <a:shade val="8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815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dirty="0"/>
            <a:t>Home owners should renovate their houses by increasing the number of bedrooms, having a basement, having a waterfront, improve condition of the house to meet very good , add additional floors and improve the grade to high quality in order to maximize value of their homes before listing.</a:t>
          </a:r>
          <a:endParaRPr lang="en-US" sz="1400" kern="1200" dirty="0"/>
        </a:p>
      </dsp:txBody>
      <dsp:txXfrm>
        <a:off x="655140" y="509144"/>
        <a:ext cx="6180307" cy="1018145"/>
      </dsp:txXfrm>
    </dsp:sp>
    <dsp:sp modelId="{AE46596B-5587-4D5F-BCEE-B29150344465}">
      <dsp:nvSpPr>
        <dsp:cNvPr id="0" name=""/>
        <dsp:cNvSpPr/>
      </dsp:nvSpPr>
      <dsp:spPr>
        <a:xfrm>
          <a:off x="18799" y="381875"/>
          <a:ext cx="1272682" cy="1272682"/>
        </a:xfrm>
        <a:prstGeom prst="smileyFace">
          <a:avLst/>
        </a:prstGeom>
        <a:solidFill>
          <a:srgbClr val="FFC000"/>
        </a:solidFill>
        <a:ln w="12700" cap="rnd" cmpd="sng" algn="ctr">
          <a:solidFill>
            <a:schemeClr val="accent1">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F2E8C65-87E7-4739-A0DE-FD15C99E6F08}">
      <dsp:nvSpPr>
        <dsp:cNvPr id="0" name=""/>
        <dsp:cNvSpPr/>
      </dsp:nvSpPr>
      <dsp:spPr>
        <a:xfrm>
          <a:off x="655140" y="2036648"/>
          <a:ext cx="6180307" cy="1018145"/>
        </a:xfrm>
        <a:prstGeom prst="rect">
          <a:avLst/>
        </a:prstGeom>
        <a:gradFill rotWithShape="0">
          <a:gsLst>
            <a:gs pos="0">
              <a:schemeClr val="accent1">
                <a:shade val="80000"/>
                <a:hueOff val="468392"/>
                <a:satOff val="-50633"/>
                <a:lumOff val="40772"/>
                <a:alphaOff val="0"/>
                <a:tint val="98000"/>
                <a:lumMod val="110000"/>
              </a:schemeClr>
            </a:gs>
            <a:gs pos="84000">
              <a:schemeClr val="accent1">
                <a:shade val="80000"/>
                <a:hueOff val="468392"/>
                <a:satOff val="-50633"/>
                <a:lumOff val="4077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8153"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dirty="0"/>
            <a:t>Home owners should increase the sqft_living since an increase per inch raises the value by 63.75 dollars. Lets assume there's a 1000 inch increase, there's an estimated increase in value by 63,750 dollars.</a:t>
          </a:r>
          <a:endParaRPr lang="en-US" sz="1400" kern="1200" dirty="0"/>
        </a:p>
      </dsp:txBody>
      <dsp:txXfrm>
        <a:off x="655140" y="2036648"/>
        <a:ext cx="6180307" cy="1018145"/>
      </dsp:txXfrm>
    </dsp:sp>
    <dsp:sp modelId="{063C444E-8363-4B4A-B1C8-9D72FAD38835}">
      <dsp:nvSpPr>
        <dsp:cNvPr id="0" name=""/>
        <dsp:cNvSpPr/>
      </dsp:nvSpPr>
      <dsp:spPr>
        <a:xfrm>
          <a:off x="18799" y="1909379"/>
          <a:ext cx="1272682" cy="1272682"/>
        </a:xfrm>
        <a:prstGeom prst="irregularSeal2">
          <a:avLst/>
        </a:prstGeom>
        <a:solidFill>
          <a:schemeClr val="accent1">
            <a:lumMod val="75000"/>
          </a:schemeClr>
        </a:solidFill>
        <a:ln w="12700" cap="rnd" cmpd="sng" algn="ctr">
          <a:solidFill>
            <a:schemeClr val="accent1">
              <a:shade val="80000"/>
              <a:hueOff val="468392"/>
              <a:satOff val="-50633"/>
              <a:lumOff val="40772"/>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7/5/2022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7/5/2022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85644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7/5/2022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7/5/2022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7/5/2022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7/5/2022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7/5/2022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49270" y="453633"/>
            <a:ext cx="12191998" cy="685800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2" y="4534678"/>
            <a:ext cx="10993546" cy="932568"/>
          </a:xfrm>
        </p:spPr>
        <p:txBody>
          <a:bodyPr>
            <a:noAutofit/>
          </a:bodyPr>
          <a:lstStyle/>
          <a:p>
            <a:r>
              <a:rPr lang="en-US" sz="6000" dirty="0">
                <a:solidFill>
                  <a:schemeClr val="bg1"/>
                </a:solidFill>
                <a:latin typeface="Chiller" panose="04020404031007020602" pitchFamily="82" charset="0"/>
              </a:rPr>
              <a:t>DATA SCIENCE HOUSING PROJECT</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KING COUNTY HOUSING ANALYSIS USING MULTIPLE REGRESSION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By faith </a:t>
            </a:r>
            <a:r>
              <a:rPr lang="en-US" dirty="0" err="1">
                <a:solidFill>
                  <a:schemeClr val="bg2"/>
                </a:solidFill>
              </a:rPr>
              <a:t>leo</a:t>
            </a:r>
            <a:endParaRPr lang="en-US" dirty="0">
              <a:solidFill>
                <a:schemeClr val="bg2"/>
              </a:solidFill>
            </a:endParaRP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9A1F-9132-7985-6D5E-FB1EC23CCF28}"/>
              </a:ext>
            </a:extLst>
          </p:cNvPr>
          <p:cNvSpPr>
            <a:spLocks noGrp="1"/>
          </p:cNvSpPr>
          <p:nvPr>
            <p:ph type="title"/>
          </p:nvPr>
        </p:nvSpPr>
        <p:spPr>
          <a:xfrm>
            <a:off x="581193" y="729658"/>
            <a:ext cx="11029616" cy="679264"/>
          </a:xfrm>
        </p:spPr>
        <p:txBody>
          <a:bodyPr>
            <a:normAutofit/>
          </a:bodyPr>
          <a:lstStyle/>
          <a:p>
            <a:r>
              <a:rPr lang="en-US" sz="2000" dirty="0"/>
              <a:t>OVERVIEW OF BUSINESS PROBLEM AND BUSINESS QUESTION</a:t>
            </a:r>
          </a:p>
        </p:txBody>
      </p:sp>
      <p:sp>
        <p:nvSpPr>
          <p:cNvPr id="3" name="Content Placeholder 2">
            <a:extLst>
              <a:ext uri="{FF2B5EF4-FFF2-40B4-BE49-F238E27FC236}">
                <a16:creationId xmlns:a16="http://schemas.microsoft.com/office/drawing/2014/main" id="{4BDE76DB-D354-9134-0BE4-92A1784DAC0C}"/>
              </a:ext>
            </a:extLst>
          </p:cNvPr>
          <p:cNvSpPr>
            <a:spLocks noGrp="1"/>
          </p:cNvSpPr>
          <p:nvPr>
            <p:ph sz="half"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Business problem: </a:t>
            </a:r>
          </a:p>
          <a:p>
            <a:pPr marL="0" indent="0">
              <a:buNone/>
            </a:pPr>
            <a:r>
              <a:rPr lang="en-US" sz="2000" dirty="0">
                <a:latin typeface="Times New Roman" panose="02020603050405020304" pitchFamily="18" charset="0"/>
                <a:cs typeface="Times New Roman" panose="02020603050405020304" pitchFamily="18" charset="0"/>
              </a:rPr>
              <a:t>Realtors in King County are looking for credible information that would guide them while offering advice to home owners who want to sell their homes in regards to the feature that they can renovate or add to their homes in order to improve the value of their homes before listing.</a:t>
            </a:r>
          </a:p>
        </p:txBody>
      </p:sp>
      <p:sp>
        <p:nvSpPr>
          <p:cNvPr id="4" name="Content Placeholder 3">
            <a:extLst>
              <a:ext uri="{FF2B5EF4-FFF2-40B4-BE49-F238E27FC236}">
                <a16:creationId xmlns:a16="http://schemas.microsoft.com/office/drawing/2014/main" id="{575B2B8A-682B-775D-5E53-81FECBA795DC}"/>
              </a:ext>
            </a:extLst>
          </p:cNvPr>
          <p:cNvSpPr>
            <a:spLocks noGrp="1"/>
          </p:cNvSpPr>
          <p:nvPr>
            <p:ph sz="half" idx="2"/>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Business question: </a:t>
            </a:r>
          </a:p>
          <a:p>
            <a:pPr marL="0" indent="0">
              <a:buNone/>
            </a:pPr>
            <a:r>
              <a:rPr lang="en-US" dirty="0">
                <a:latin typeface="Times New Roman" panose="02020603050405020304" pitchFamily="18" charset="0"/>
                <a:cs typeface="Times New Roman" panose="02020603050405020304" pitchFamily="18" charset="0"/>
              </a:rPr>
              <a:t>What are some of the home features that home owners need to improve or to add to their homes in order to ensure a higher value for their homes?</a:t>
            </a:r>
          </a:p>
        </p:txBody>
      </p:sp>
    </p:spTree>
    <p:extLst>
      <p:ext uri="{BB962C8B-B14F-4D97-AF65-F5344CB8AC3E}">
        <p14:creationId xmlns:p14="http://schemas.microsoft.com/office/powerpoint/2010/main" val="64531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EA11-C419-4A51-9303-394726B9F775}"/>
              </a:ext>
            </a:extLst>
          </p:cNvPr>
          <p:cNvSpPr>
            <a:spLocks noGrp="1"/>
          </p:cNvSpPr>
          <p:nvPr>
            <p:ph type="title"/>
          </p:nvPr>
        </p:nvSpPr>
        <p:spPr>
          <a:xfrm>
            <a:off x="581193" y="729658"/>
            <a:ext cx="11029616" cy="623281"/>
          </a:xfrm>
        </p:spPr>
        <p:txBody>
          <a:bodyPr/>
          <a:lstStyle/>
          <a:p>
            <a:r>
              <a:rPr lang="en-US" dirty="0"/>
              <a:t>DATA UNDERSTANDING and business understanding</a:t>
            </a:r>
          </a:p>
        </p:txBody>
      </p:sp>
      <p:pic>
        <p:nvPicPr>
          <p:cNvPr id="6" name="Content Placeholder 5">
            <a:extLst>
              <a:ext uri="{FF2B5EF4-FFF2-40B4-BE49-F238E27FC236}">
                <a16:creationId xmlns:a16="http://schemas.microsoft.com/office/drawing/2014/main" id="{196B2FB7-8951-78CC-5EE3-674811079D72}"/>
              </a:ext>
            </a:extLst>
          </p:cNvPr>
          <p:cNvPicPr>
            <a:picLocks noGrp="1" noChangeAspect="1"/>
          </p:cNvPicPr>
          <p:nvPr>
            <p:ph sz="half" idx="1"/>
          </p:nvPr>
        </p:nvPicPr>
        <p:blipFill>
          <a:blip r:embed="rId2"/>
          <a:stretch>
            <a:fillRect/>
          </a:stretch>
        </p:blipFill>
        <p:spPr>
          <a:xfrm>
            <a:off x="905069" y="2227263"/>
            <a:ext cx="4683968" cy="3633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ontent Placeholder 3">
            <a:extLst>
              <a:ext uri="{FF2B5EF4-FFF2-40B4-BE49-F238E27FC236}">
                <a16:creationId xmlns:a16="http://schemas.microsoft.com/office/drawing/2014/main" id="{5F6AF952-0D3F-260F-9CBD-F00E41C79E11}"/>
              </a:ext>
            </a:extLst>
          </p:cNvPr>
          <p:cNvSpPr>
            <a:spLocks noGrp="1"/>
          </p:cNvSpPr>
          <p:nvPr>
            <p:ph sz="half" idx="2"/>
          </p:nvPr>
        </p:nvSpPr>
        <p:spPr/>
        <p:txBody>
          <a:bodyPr/>
          <a:lstStyle/>
          <a:p>
            <a:r>
              <a:rPr lang="en-US" dirty="0"/>
              <a:t>Stakeholder: Real Estate companies in King county</a:t>
            </a:r>
          </a:p>
          <a:p>
            <a:r>
              <a:rPr lang="en-US" dirty="0"/>
              <a:t>Data source: King County House Sales dataset</a:t>
            </a:r>
          </a:p>
          <a:p>
            <a:r>
              <a:rPr lang="en-US" dirty="0"/>
              <a:t>Business aim: Use data driven insights to provide useful recommendations to the Real Estates Entities with which they will use to advice home owners accordingly.</a:t>
            </a:r>
          </a:p>
        </p:txBody>
      </p:sp>
    </p:spTree>
    <p:extLst>
      <p:ext uri="{BB962C8B-B14F-4D97-AF65-F5344CB8AC3E}">
        <p14:creationId xmlns:p14="http://schemas.microsoft.com/office/powerpoint/2010/main" val="127156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E611-586B-D5CE-C764-9E39DDBC5327}"/>
              </a:ext>
            </a:extLst>
          </p:cNvPr>
          <p:cNvSpPr>
            <a:spLocks noGrp="1"/>
          </p:cNvSpPr>
          <p:nvPr>
            <p:ph type="title"/>
          </p:nvPr>
        </p:nvSpPr>
        <p:spPr>
          <a:xfrm>
            <a:off x="581193" y="729658"/>
            <a:ext cx="11029616" cy="576628"/>
          </a:xfrm>
        </p:spPr>
        <p:txBody>
          <a:bodyPr/>
          <a:lstStyle/>
          <a:p>
            <a:r>
              <a:rPr lang="en-US" dirty="0"/>
              <a:t>DATA PROCESSING AND CLEANING</a:t>
            </a:r>
          </a:p>
        </p:txBody>
      </p:sp>
      <p:pic>
        <p:nvPicPr>
          <p:cNvPr id="6" name="Content Placeholder 5">
            <a:extLst>
              <a:ext uri="{FF2B5EF4-FFF2-40B4-BE49-F238E27FC236}">
                <a16:creationId xmlns:a16="http://schemas.microsoft.com/office/drawing/2014/main" id="{F806B2E9-B9D8-DDC7-75B4-5CC88DA311A6}"/>
              </a:ext>
            </a:extLst>
          </p:cNvPr>
          <p:cNvPicPr>
            <a:picLocks noGrp="1" noChangeAspect="1"/>
          </p:cNvPicPr>
          <p:nvPr>
            <p:ph sz="half" idx="1"/>
          </p:nvPr>
        </p:nvPicPr>
        <p:blipFill>
          <a:blip r:embed="rId2"/>
          <a:stretch>
            <a:fillRect/>
          </a:stretch>
        </p:blipFill>
        <p:spPr>
          <a:xfrm>
            <a:off x="605252" y="2227263"/>
            <a:ext cx="5374446" cy="3633787"/>
          </a:xfrm>
        </p:spPr>
      </p:pic>
      <p:sp>
        <p:nvSpPr>
          <p:cNvPr id="4" name="Content Placeholder 3">
            <a:extLst>
              <a:ext uri="{FF2B5EF4-FFF2-40B4-BE49-F238E27FC236}">
                <a16:creationId xmlns:a16="http://schemas.microsoft.com/office/drawing/2014/main" id="{9F90968A-C803-CAC8-F010-1B711313443C}"/>
              </a:ext>
            </a:extLst>
          </p:cNvPr>
          <p:cNvSpPr>
            <a:spLocks noGrp="1"/>
          </p:cNvSpPr>
          <p:nvPr>
            <p:ph sz="half" idx="2"/>
          </p:nvPr>
        </p:nvSpPr>
        <p:spPr/>
        <p:txBody>
          <a:bodyPr/>
          <a:lstStyle/>
          <a:p>
            <a:r>
              <a:rPr lang="en-US" dirty="0"/>
              <a:t>The data cleaning process was done in the following stages: </a:t>
            </a:r>
          </a:p>
          <a:p>
            <a:pPr marL="0" indent="0">
              <a:buNone/>
            </a:pPr>
            <a:r>
              <a:rPr lang="en-US" dirty="0"/>
              <a:t>Handling missing values</a:t>
            </a:r>
          </a:p>
          <a:p>
            <a:pPr marL="0" indent="0">
              <a:buNone/>
            </a:pPr>
            <a:r>
              <a:rPr lang="en-US" dirty="0"/>
              <a:t>Removing outlier</a:t>
            </a:r>
          </a:p>
          <a:p>
            <a:pPr marL="0" indent="0">
              <a:buNone/>
            </a:pPr>
            <a:r>
              <a:rPr lang="en-US" dirty="0"/>
              <a:t>Exploring correlations and multi-collinearity features</a:t>
            </a:r>
          </a:p>
          <a:p>
            <a:pPr marL="0" indent="0">
              <a:buNone/>
            </a:pPr>
            <a:r>
              <a:rPr lang="en-US" dirty="0"/>
              <a:t>Creating dummy variables.</a:t>
            </a:r>
          </a:p>
          <a:p>
            <a:endParaRPr lang="en-US" dirty="0"/>
          </a:p>
        </p:txBody>
      </p:sp>
    </p:spTree>
    <p:extLst>
      <p:ext uri="{BB962C8B-B14F-4D97-AF65-F5344CB8AC3E}">
        <p14:creationId xmlns:p14="http://schemas.microsoft.com/office/powerpoint/2010/main" val="416759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1995-F318-798F-BD59-6FE27D9B247B}"/>
              </a:ext>
            </a:extLst>
          </p:cNvPr>
          <p:cNvSpPr>
            <a:spLocks noGrp="1"/>
          </p:cNvSpPr>
          <p:nvPr>
            <p:ph type="title"/>
          </p:nvPr>
        </p:nvSpPr>
        <p:spPr>
          <a:xfrm>
            <a:off x="581193" y="729658"/>
            <a:ext cx="11029616" cy="660603"/>
          </a:xfrm>
        </p:spPr>
        <p:txBody>
          <a:bodyPr/>
          <a:lstStyle/>
          <a:p>
            <a:r>
              <a:rPr lang="en-US" dirty="0"/>
              <a:t>MODELLING OF THE DATA</a:t>
            </a:r>
          </a:p>
        </p:txBody>
      </p:sp>
      <p:pic>
        <p:nvPicPr>
          <p:cNvPr id="6" name="Content Placeholder 5">
            <a:extLst>
              <a:ext uri="{FF2B5EF4-FFF2-40B4-BE49-F238E27FC236}">
                <a16:creationId xmlns:a16="http://schemas.microsoft.com/office/drawing/2014/main" id="{4F60CD1F-2428-0EC1-9CBE-C57C0784B819}"/>
              </a:ext>
            </a:extLst>
          </p:cNvPr>
          <p:cNvPicPr>
            <a:picLocks noGrp="1" noChangeAspect="1"/>
          </p:cNvPicPr>
          <p:nvPr>
            <p:ph sz="half" idx="1"/>
          </p:nvPr>
        </p:nvPicPr>
        <p:blipFill>
          <a:blip r:embed="rId2"/>
          <a:stretch>
            <a:fillRect/>
          </a:stretch>
        </p:blipFill>
        <p:spPr>
          <a:xfrm>
            <a:off x="1268963" y="2227263"/>
            <a:ext cx="3582955" cy="3633787"/>
          </a:xfrm>
        </p:spPr>
      </p:pic>
      <p:sp>
        <p:nvSpPr>
          <p:cNvPr id="4" name="Content Placeholder 3">
            <a:extLst>
              <a:ext uri="{FF2B5EF4-FFF2-40B4-BE49-F238E27FC236}">
                <a16:creationId xmlns:a16="http://schemas.microsoft.com/office/drawing/2014/main" id="{299E3DD3-B76B-8D31-9133-4E4F1F5695ED}"/>
              </a:ext>
            </a:extLst>
          </p:cNvPr>
          <p:cNvSpPr>
            <a:spLocks noGrp="1"/>
          </p:cNvSpPr>
          <p:nvPr>
            <p:ph sz="half" idx="2"/>
          </p:nvPr>
        </p:nvSpPr>
        <p:spPr>
          <a:xfrm>
            <a:off x="4963886" y="2228003"/>
            <a:ext cx="6646923" cy="3633047"/>
          </a:xfrm>
        </p:spPr>
        <p:txBody>
          <a:bodyPr/>
          <a:lstStyle/>
          <a:p>
            <a:pPr marL="0" indent="0">
              <a:buNone/>
            </a:pPr>
            <a:r>
              <a:rPr lang="en-US" b="1" dirty="0">
                <a:latin typeface="Algerian" panose="04020705040A02060702" pitchFamily="82" charset="0"/>
              </a:rPr>
              <a:t>USING REGRESSION MODELS </a:t>
            </a:r>
          </a:p>
          <a:p>
            <a:pPr marL="0" indent="0">
              <a:buNone/>
            </a:pPr>
            <a:r>
              <a:rPr lang="en-US" dirty="0">
                <a:latin typeface="Times New Roman" panose="02020603050405020304" pitchFamily="18" charset="0"/>
                <a:cs typeface="Times New Roman" panose="02020603050405020304" pitchFamily="18" charset="0"/>
              </a:rPr>
              <a:t>Modelling of the data is done through the use of regression models.</a:t>
            </a:r>
          </a:p>
          <a:p>
            <a:pPr marL="0" indent="0">
              <a:buNone/>
            </a:pPr>
            <a:r>
              <a:rPr lang="en-US" dirty="0">
                <a:latin typeface="Times New Roman" panose="02020603050405020304" pitchFamily="18" charset="0"/>
                <a:cs typeface="Times New Roman" panose="02020603050405020304" pitchFamily="18" charset="0"/>
              </a:rPr>
              <a:t>Development of the models aids in accurate estimation of the price as the target variable in relation to the different features in order to determine the features that are most influential and by what amount does their improvement relate to change in the price of the home</a:t>
            </a:r>
          </a:p>
          <a:p>
            <a:endParaRPr lang="en-US" dirty="0"/>
          </a:p>
        </p:txBody>
      </p:sp>
    </p:spTree>
    <p:extLst>
      <p:ext uri="{BB962C8B-B14F-4D97-AF65-F5344CB8AC3E}">
        <p14:creationId xmlns:p14="http://schemas.microsoft.com/office/powerpoint/2010/main" val="116462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40EC-C488-7DBC-D8AA-F67A1360E15F}"/>
              </a:ext>
            </a:extLst>
          </p:cNvPr>
          <p:cNvSpPr>
            <a:spLocks noGrp="1"/>
          </p:cNvSpPr>
          <p:nvPr>
            <p:ph type="title"/>
          </p:nvPr>
        </p:nvSpPr>
        <p:spPr>
          <a:xfrm>
            <a:off x="581193" y="729658"/>
            <a:ext cx="11029616" cy="553373"/>
          </a:xfrm>
        </p:spPr>
        <p:txBody>
          <a:bodyPr/>
          <a:lstStyle/>
          <a:p>
            <a:r>
              <a:rPr lang="en-US" dirty="0"/>
              <a:t>MODEL EXAMPLE</a:t>
            </a:r>
          </a:p>
        </p:txBody>
      </p:sp>
      <p:sp>
        <p:nvSpPr>
          <p:cNvPr id="3" name="Text Placeholder 2">
            <a:extLst>
              <a:ext uri="{FF2B5EF4-FFF2-40B4-BE49-F238E27FC236}">
                <a16:creationId xmlns:a16="http://schemas.microsoft.com/office/drawing/2014/main" id="{E53C2CD2-E63B-73E5-B2CF-AC5BC64AED45}"/>
              </a:ext>
            </a:extLst>
          </p:cNvPr>
          <p:cNvSpPr>
            <a:spLocks noGrp="1"/>
          </p:cNvSpPr>
          <p:nvPr>
            <p:ph type="body" idx="1"/>
          </p:nvPr>
        </p:nvSpPr>
        <p:spPr>
          <a:xfrm>
            <a:off x="887219" y="2250893"/>
            <a:ext cx="5087075" cy="399002"/>
          </a:xfrm>
        </p:spPr>
        <p:txBody>
          <a:bodyPr/>
          <a:lstStyle/>
          <a:p>
            <a:r>
              <a:rPr lang="en-US" dirty="0"/>
              <a:t>Best regression model</a:t>
            </a:r>
          </a:p>
        </p:txBody>
      </p:sp>
      <p:pic>
        <p:nvPicPr>
          <p:cNvPr id="8" name="Content Placeholder 7">
            <a:extLst>
              <a:ext uri="{FF2B5EF4-FFF2-40B4-BE49-F238E27FC236}">
                <a16:creationId xmlns:a16="http://schemas.microsoft.com/office/drawing/2014/main" id="{65D91794-D755-607B-E941-10492D47AFAF}"/>
              </a:ext>
            </a:extLst>
          </p:cNvPr>
          <p:cNvPicPr>
            <a:picLocks noGrp="1" noChangeAspect="1"/>
          </p:cNvPicPr>
          <p:nvPr>
            <p:ph sz="half" idx="2"/>
          </p:nvPr>
        </p:nvPicPr>
        <p:blipFill>
          <a:blip r:embed="rId2"/>
          <a:stretch>
            <a:fillRect/>
          </a:stretch>
        </p:blipFill>
        <p:spPr>
          <a:xfrm>
            <a:off x="1701629" y="2925763"/>
            <a:ext cx="3151529" cy="2935287"/>
          </a:xfrm>
        </p:spPr>
      </p:pic>
      <p:sp>
        <p:nvSpPr>
          <p:cNvPr id="5" name="Text Placeholder 4">
            <a:extLst>
              <a:ext uri="{FF2B5EF4-FFF2-40B4-BE49-F238E27FC236}">
                <a16:creationId xmlns:a16="http://schemas.microsoft.com/office/drawing/2014/main" id="{FC21ACB3-49EA-7DA5-7288-376B3991B5FE}"/>
              </a:ext>
            </a:extLst>
          </p:cNvPr>
          <p:cNvSpPr>
            <a:spLocks noGrp="1"/>
          </p:cNvSpPr>
          <p:nvPr>
            <p:ph type="body" sz="quarter" idx="3"/>
          </p:nvPr>
        </p:nvSpPr>
        <p:spPr/>
        <p:txBody>
          <a:bodyPr/>
          <a:lstStyle/>
          <a:p>
            <a:r>
              <a:rPr lang="en-US" dirty="0"/>
              <a:t>Features contained</a:t>
            </a:r>
          </a:p>
        </p:txBody>
      </p:sp>
      <p:sp>
        <p:nvSpPr>
          <p:cNvPr id="6" name="Content Placeholder 5">
            <a:extLst>
              <a:ext uri="{FF2B5EF4-FFF2-40B4-BE49-F238E27FC236}">
                <a16:creationId xmlns:a16="http://schemas.microsoft.com/office/drawing/2014/main" id="{72266BBE-6D13-C8D9-C119-11862B2BB005}"/>
              </a:ext>
            </a:extLst>
          </p:cNvPr>
          <p:cNvSpPr>
            <a:spLocks noGrp="1"/>
          </p:cNvSpPr>
          <p:nvPr>
            <p:ph sz="quarter" idx="4"/>
          </p:nvPr>
        </p:nvSpPr>
        <p:spPr/>
        <p:txBody>
          <a:bodyPr/>
          <a:lstStyle/>
          <a:p>
            <a:r>
              <a:rPr lang="en-US" dirty="0"/>
              <a:t>This model considers all the home features except the renovation-status , poor condition and luxury grade which do not show any correlation to price.</a:t>
            </a:r>
          </a:p>
        </p:txBody>
      </p:sp>
    </p:spTree>
    <p:extLst>
      <p:ext uri="{BB962C8B-B14F-4D97-AF65-F5344CB8AC3E}">
        <p14:creationId xmlns:p14="http://schemas.microsoft.com/office/powerpoint/2010/main" val="36211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7"/>
            <a:ext cx="7213600" cy="561158"/>
          </a:xfrm>
        </p:spPr>
        <p:txBody>
          <a:bodyPr anchor="ctr">
            <a:normAutofit/>
          </a:bodyPr>
          <a:lstStyle/>
          <a:p>
            <a:pPr algn="ctr"/>
            <a:r>
              <a:rPr lang="en-US" dirty="0"/>
              <a:t>REGRESSION RESULTS</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057496072"/>
              </p:ext>
            </p:extLst>
          </p:nvPr>
        </p:nvGraphicFramePr>
        <p:xfrm>
          <a:off x="719571" y="2198254"/>
          <a:ext cx="673558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Recommendations</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867010417"/>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822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FEDA-C66B-0846-2005-CACD0A5842EB}"/>
              </a:ext>
            </a:extLst>
          </p:cNvPr>
          <p:cNvSpPr>
            <a:spLocks noGrp="1"/>
          </p:cNvSpPr>
          <p:nvPr>
            <p:ph type="title"/>
          </p:nvPr>
        </p:nvSpPr>
        <p:spPr>
          <a:xfrm>
            <a:off x="581193" y="729658"/>
            <a:ext cx="11029616" cy="473991"/>
          </a:xfrm>
        </p:spPr>
        <p:txBody>
          <a:bodyPr>
            <a:normAutofit fontScale="90000"/>
          </a:bodyPr>
          <a:lstStyle/>
          <a:p>
            <a:r>
              <a:rPr lang="en-US" dirty="0"/>
              <a:t>Further research and next steps</a:t>
            </a:r>
          </a:p>
        </p:txBody>
      </p:sp>
      <p:pic>
        <p:nvPicPr>
          <p:cNvPr id="6" name="Content Placeholder 5">
            <a:extLst>
              <a:ext uri="{FF2B5EF4-FFF2-40B4-BE49-F238E27FC236}">
                <a16:creationId xmlns:a16="http://schemas.microsoft.com/office/drawing/2014/main" id="{004D0084-92C6-4FA2-0CEE-E561B0CB0C51}"/>
              </a:ext>
            </a:extLst>
          </p:cNvPr>
          <p:cNvPicPr>
            <a:picLocks noGrp="1" noChangeAspect="1"/>
          </p:cNvPicPr>
          <p:nvPr>
            <p:ph sz="half" idx="1"/>
          </p:nvPr>
        </p:nvPicPr>
        <p:blipFill>
          <a:blip r:embed="rId2"/>
          <a:stretch>
            <a:fillRect/>
          </a:stretch>
        </p:blipFill>
        <p:spPr>
          <a:xfrm>
            <a:off x="987430" y="2227263"/>
            <a:ext cx="4881525" cy="3633787"/>
          </a:xfrm>
        </p:spPr>
      </p:pic>
      <p:sp>
        <p:nvSpPr>
          <p:cNvPr id="10" name="Content Placeholder 9">
            <a:extLst>
              <a:ext uri="{FF2B5EF4-FFF2-40B4-BE49-F238E27FC236}">
                <a16:creationId xmlns:a16="http://schemas.microsoft.com/office/drawing/2014/main" id="{6964316B-27AE-C08F-DE4C-1271CA8B580B}"/>
              </a:ext>
            </a:extLst>
          </p:cNvPr>
          <p:cNvSpPr>
            <a:spLocks noGrp="1"/>
          </p:cNvSpPr>
          <p:nvPr>
            <p:ph sz="half" idx="2"/>
          </p:nvPr>
        </p:nvSpPr>
        <p:spPr/>
        <p:txBody>
          <a:bodyPr/>
          <a:lstStyle/>
          <a:p>
            <a:r>
              <a:rPr lang="en-US" dirty="0"/>
              <a:t>Our model only scored an adjusted R-value of 57.7% but I believe with the introduction of polynomial regression models the approximation will be more accurate.</a:t>
            </a:r>
          </a:p>
          <a:p>
            <a:r>
              <a:rPr lang="en-US" dirty="0"/>
              <a:t>Other than that, more information regarding the variables should be researched into.</a:t>
            </a:r>
          </a:p>
          <a:p>
            <a:endParaRPr lang="en-US" dirty="0"/>
          </a:p>
        </p:txBody>
      </p:sp>
    </p:spTree>
    <p:extLst>
      <p:ext uri="{BB962C8B-B14F-4D97-AF65-F5344CB8AC3E}">
        <p14:creationId xmlns:p14="http://schemas.microsoft.com/office/powerpoint/2010/main" val="254329167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1083</TotalTime>
  <Words>570</Words>
  <Application>Microsoft Office PowerPoint</Application>
  <PresentationFormat>Widescreen</PresentationFormat>
  <Paragraphs>45</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Algerian</vt:lpstr>
      <vt:lpstr>Calibri</vt:lpstr>
      <vt:lpstr>Chiller</vt:lpstr>
      <vt:lpstr>Gill Sans MT</vt:lpstr>
      <vt:lpstr>Times New Roman</vt:lpstr>
      <vt:lpstr>Wingdings 2</vt:lpstr>
      <vt:lpstr>Dividend</vt:lpstr>
      <vt:lpstr>DATA SCIENCE HOUSING PROJECT</vt:lpstr>
      <vt:lpstr>OVERVIEW OF BUSINESS PROBLEM AND BUSINESS QUESTION</vt:lpstr>
      <vt:lpstr>DATA UNDERSTANDING and business understanding</vt:lpstr>
      <vt:lpstr>DATA PROCESSING AND CLEANING</vt:lpstr>
      <vt:lpstr>MODELLING OF THE DATA</vt:lpstr>
      <vt:lpstr>MODEL EXAMPLE</vt:lpstr>
      <vt:lpstr>REGRESSION RESULTS</vt:lpstr>
      <vt:lpstr>Recommendations</vt:lpstr>
      <vt:lpstr>Further research and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HOUSING PROJECT</dc:title>
  <dc:creator>user</dc:creator>
  <cp:lastModifiedBy>user</cp:lastModifiedBy>
  <cp:revision>2</cp:revision>
  <dcterms:created xsi:type="dcterms:W3CDTF">2022-07-05T15:18:21Z</dcterms:created>
  <dcterms:modified xsi:type="dcterms:W3CDTF">2022-07-06T09:22:01Z</dcterms:modified>
</cp:coreProperties>
</file>